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8" autoAdjust="0"/>
    <p:restoredTop sz="85174"/>
  </p:normalViewPr>
  <p:slideViewPr>
    <p:cSldViewPr snapToGrid="0" snapToObjects="1">
      <p:cViewPr varScale="1">
        <p:scale>
          <a:sx n="75" d="100"/>
          <a:sy n="75" d="100"/>
        </p:scale>
        <p:origin x="84"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02-Jul-23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02-Jul-23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02-Jul-23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02-Jul-23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02-Jul-23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02-Jul-23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02-Jul-23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02-Jul-23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02-Jul-23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02-Jul-23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02-Jul-23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02-Jul-23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tevinFansub/FirstRep/blob/main/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tevinFansub/FirstRep/blob/main/EDA%20with%20Data%20Viz.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tevinFansub/FirstRep/blob/main/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tevinFansub/FirstRep/blob/main/Dashboard%20with%20Plotly%20Dash.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tevinFansub/FirstRep/blob/main/Predictive%20Analysis.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tevinFansub/FirstRep/blob/main/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tevinFansub/FirstRep/blob/main/Web%20Scrap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3"/>
            <a:ext cx="3971689" cy="707886"/>
          </a:xfrm>
          <a:prstGeom prst="rect">
            <a:avLst/>
          </a:prstGeom>
          <a:noFill/>
        </p:spPr>
        <p:txBody>
          <a:bodyPr wrap="square" lIns="91440" tIns="45720" rIns="91440" bIns="45720" rtlCol="0" anchor="t">
            <a:spAutoFit/>
          </a:bodyPr>
          <a:lstStyle/>
          <a:p>
            <a:r>
              <a:rPr lang="en-US" sz="2000" dirty="0">
                <a:solidFill>
                  <a:schemeClr val="bg2"/>
                </a:solidFill>
                <a:latin typeface="Abadi"/>
                <a:ea typeface="SF Pro" pitchFamily="2" charset="0"/>
                <a:cs typeface="SF Pro" pitchFamily="2" charset="0"/>
              </a:rPr>
              <a:t>Stevin Hans FANSI WESIHEBA</a:t>
            </a:r>
          </a:p>
          <a:p>
            <a:r>
              <a:rPr lang="en-US" sz="2000" dirty="0">
                <a:solidFill>
                  <a:schemeClr val="bg2"/>
                </a:solidFill>
                <a:latin typeface="Abadi" panose="020B0604020104020204" pitchFamily="34" charset="0"/>
                <a:ea typeface="SF Pro" pitchFamily="2" charset="0"/>
                <a:cs typeface="SF Pro" pitchFamily="2" charset="0"/>
              </a:rPr>
              <a:t>1st July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732389" cy="4351338"/>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of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a csv file.</a:t>
            </a:r>
          </a:p>
          <a:p>
            <a:r>
              <a:rPr lang="en-US" sz="2200" dirty="0">
                <a:solidFill>
                  <a:schemeClr val="accent3">
                    <a:lumMod val="25000"/>
                  </a:schemeClr>
                </a:solidFill>
                <a:latin typeface="Abadi" panose="020B0604020104020204" pitchFamily="34" charset="0"/>
                <a:hlinkClick r:id="rId3"/>
              </a:rPr>
              <a:t>https://github.com/StevinFansub/FirstRep/blob/main/Data%20Wrangling.ipynb</a:t>
            </a: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6" name="Picture 5">
            <a:extLst>
              <a:ext uri="{FF2B5EF4-FFF2-40B4-BE49-F238E27FC236}">
                <a16:creationId xmlns:a16="http://schemas.microsoft.com/office/drawing/2014/main" id="{C03FD616-8DE5-B01C-8B58-6DD510789028}"/>
              </a:ext>
            </a:extLst>
          </p:cNvPr>
          <p:cNvPicPr>
            <a:picLocks noChangeAspect="1"/>
          </p:cNvPicPr>
          <p:nvPr/>
        </p:nvPicPr>
        <p:blipFill>
          <a:blip r:embed="rId4"/>
          <a:stretch>
            <a:fillRect/>
          </a:stretch>
        </p:blipFill>
        <p:spPr>
          <a:xfrm>
            <a:off x="6913057" y="1825625"/>
            <a:ext cx="3929262" cy="3122049"/>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038123" cy="399944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yearly trend of launch success.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https://github.com/StevinFansub/FirstRep/blob/main/EDA%20with%20Data%20Viz.ipynb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9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descr="A picture containing diagram, line, text, plot&#10;&#10;Description automatically generated">
            <a:extLst>
              <a:ext uri="{FF2B5EF4-FFF2-40B4-BE49-F238E27FC236}">
                <a16:creationId xmlns:a16="http://schemas.microsoft.com/office/drawing/2014/main" id="{EEDFCED3-2F5E-1DC1-04DA-C7757BDBBF37}"/>
              </a:ext>
            </a:extLst>
          </p:cNvPr>
          <p:cNvPicPr>
            <a:picLocks noChangeAspect="1"/>
          </p:cNvPicPr>
          <p:nvPr/>
        </p:nvPicPr>
        <p:blipFill>
          <a:blip r:embed="rId4"/>
          <a:stretch>
            <a:fillRect/>
          </a:stretch>
        </p:blipFill>
        <p:spPr>
          <a:xfrm>
            <a:off x="6018068" y="1825625"/>
            <a:ext cx="5267543" cy="3381230"/>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2608"/>
            <a:ext cx="10287457" cy="4926741"/>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1700" dirty="0">
              <a:solidFill>
                <a:schemeClr val="accent3">
                  <a:lumMod val="25000"/>
                </a:schemeClr>
              </a:solidFill>
              <a:latin typeface="Abadi"/>
            </a:endParaRPr>
          </a:p>
          <a:p>
            <a:r>
              <a:rPr lang="en-US" dirty="0">
                <a:hlinkClick r:id="rId3"/>
              </a:rPr>
              <a:t>https://github.com/StevinFansub/FirstRep/blob/main/EDA%20with%20SQL.ipynb</a:t>
            </a:r>
            <a:endParaRPr lang="en-US" dirty="0"/>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10287"/>
            <a:ext cx="10515600" cy="461528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 that is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questions such as: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a certain distance away from cities?</a:t>
            </a:r>
            <a:endParaRPr lang="en-US" sz="18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267017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https://github.com/StevinFansub/FirstRep/blob/main/Dashboard%20with%20Plotly%20Dash.py</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libraries, transformed the data and split our data into training and testing sets.</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https://github.com/StevinFansub/FirstRep/blob/main/Predictive%20Analysis.ipynb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10420638" cy="107526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A picture containing screenshot, text, line, font&#10;&#10;Description automatically generated">
            <a:extLst>
              <a:ext uri="{FF2B5EF4-FFF2-40B4-BE49-F238E27FC236}">
                <a16:creationId xmlns:a16="http://schemas.microsoft.com/office/drawing/2014/main" id="{92B4DBA4-DF41-D495-04CD-B39E11194F42}"/>
              </a:ext>
            </a:extLst>
          </p:cNvPr>
          <p:cNvPicPr>
            <a:picLocks noChangeAspect="1"/>
          </p:cNvPicPr>
          <p:nvPr/>
        </p:nvPicPr>
        <p:blipFill>
          <a:blip r:embed="rId3"/>
          <a:stretch>
            <a:fillRect/>
          </a:stretch>
        </p:blipFill>
        <p:spPr>
          <a:xfrm>
            <a:off x="1145920" y="3002654"/>
            <a:ext cx="9900159" cy="1955901"/>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2" y="4334933"/>
            <a:ext cx="10515599" cy="107227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The greater the payload mass, for launch site CCAFS SLC 40 the higher the success rate for the rocket.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A picture containing line, text, plot, font&#10;&#10;Description automatically generated">
            <a:extLst>
              <a:ext uri="{FF2B5EF4-FFF2-40B4-BE49-F238E27FC236}">
                <a16:creationId xmlns:a16="http://schemas.microsoft.com/office/drawing/2014/main" id="{C2D098F4-22DC-A1B7-026F-5937953FC98C}"/>
              </a:ext>
            </a:extLst>
          </p:cNvPr>
          <p:cNvPicPr>
            <a:picLocks noChangeAspect="1"/>
          </p:cNvPicPr>
          <p:nvPr/>
        </p:nvPicPr>
        <p:blipFill>
          <a:blip r:embed="rId3"/>
          <a:stretch>
            <a:fillRect/>
          </a:stretch>
        </p:blipFill>
        <p:spPr>
          <a:xfrm>
            <a:off x="1095118" y="1967257"/>
            <a:ext cx="10001764" cy="1962251"/>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41689"/>
            <a:ext cx="3932238" cy="3811588"/>
          </a:xfrm>
          <a:prstGeom prst="rect">
            <a:avLst/>
          </a:prstGeom>
        </p:spPr>
        <p:txBody>
          <a:bodyPr>
            <a:normAutofit/>
          </a:bodyPr>
          <a:lstStyle/>
          <a:p>
            <a:pPr>
              <a:lnSpc>
                <a:spcPct val="100000"/>
              </a:lnSpc>
              <a:spcBef>
                <a:spcPts val="1400"/>
              </a:spcBef>
            </a:pPr>
            <a:r>
              <a:rPr lang="en-US" sz="2200" dirty="0">
                <a:latin typeface="Abadi" panose="020B0604020104020204" pitchFamily="34" charset="0"/>
              </a:rPr>
              <a:t>From the plot, we can see that ES-L1, GEO, HEO, SSO, VLEO had the most success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descr="A picture containing text, screenshot, font, line&#10;&#10;Description automatically generated">
            <a:extLst>
              <a:ext uri="{FF2B5EF4-FFF2-40B4-BE49-F238E27FC236}">
                <a16:creationId xmlns:a16="http://schemas.microsoft.com/office/drawing/2014/main" id="{B6B83CB1-A0B5-7D6D-2850-608A66E2E9AA}"/>
              </a:ext>
            </a:extLst>
          </p:cNvPr>
          <p:cNvPicPr>
            <a:picLocks noChangeAspect="1"/>
          </p:cNvPicPr>
          <p:nvPr/>
        </p:nvPicPr>
        <p:blipFill>
          <a:blip r:embed="rId3"/>
          <a:stretch>
            <a:fillRect/>
          </a:stretch>
        </p:blipFill>
        <p:spPr>
          <a:xfrm>
            <a:off x="5545666" y="1493513"/>
            <a:ext cx="5473065" cy="439082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2320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observe that in the LEO orbit, success is related to the number of flights whereas in the GTO orbit, there is no relationship between flight number and the orbit.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descr="A picture containing screenshot, text, line, plot&#10;&#10;Description automatically generated">
            <a:extLst>
              <a:ext uri="{FF2B5EF4-FFF2-40B4-BE49-F238E27FC236}">
                <a16:creationId xmlns:a16="http://schemas.microsoft.com/office/drawing/2014/main" id="{A9D90A38-B6BD-3906-6A6A-25BCAC29A19E}"/>
              </a:ext>
            </a:extLst>
          </p:cNvPr>
          <p:cNvPicPr>
            <a:picLocks noChangeAspect="1"/>
          </p:cNvPicPr>
          <p:nvPr/>
        </p:nvPicPr>
        <p:blipFill>
          <a:blip r:embed="rId3"/>
          <a:stretch>
            <a:fillRect/>
          </a:stretch>
        </p:blipFill>
        <p:spPr>
          <a:xfrm>
            <a:off x="1072892" y="3029955"/>
            <a:ext cx="10046216" cy="205115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38200" y="1523207"/>
            <a:ext cx="10515600" cy="104219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With heavy payloads, successful landings mainly occur for PO, LEO and ISS orbits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descr="A picture containing line, text, plot, screenshot&#10;&#10;Description automatically generated">
            <a:extLst>
              <a:ext uri="{FF2B5EF4-FFF2-40B4-BE49-F238E27FC236}">
                <a16:creationId xmlns:a16="http://schemas.microsoft.com/office/drawing/2014/main" id="{B73BE5AF-5B71-395F-F1AE-0376232F0C7F}"/>
              </a:ext>
            </a:extLst>
          </p:cNvPr>
          <p:cNvPicPr>
            <a:picLocks noChangeAspect="1"/>
          </p:cNvPicPr>
          <p:nvPr/>
        </p:nvPicPr>
        <p:blipFill>
          <a:blip r:embed="rId3"/>
          <a:stretch>
            <a:fillRect/>
          </a:stretch>
        </p:blipFill>
        <p:spPr>
          <a:xfrm>
            <a:off x="1126869" y="2320535"/>
            <a:ext cx="9938261" cy="197495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4123722" cy="3811588"/>
          </a:xfrm>
          <a:prstGeom prst="rect">
            <a:avLst/>
          </a:prstGeom>
        </p:spPr>
        <p:txBody>
          <a:bodyPr>
            <a:normAutofit/>
          </a:bodyPr>
          <a:lstStyle/>
          <a:p>
            <a:pPr>
              <a:lnSpc>
                <a:spcPct val="100000"/>
              </a:lnSpc>
              <a:spcBef>
                <a:spcPts val="1400"/>
              </a:spcBef>
            </a:pPr>
            <a:r>
              <a:rPr lang="en-US" sz="2200" dirty="0">
                <a:latin typeface="Abadi" panose="020B0604020104020204" pitchFamily="34" charset="0"/>
              </a:rPr>
              <a:t>From the plot, we can observe that success rate since 2013 kept on increasing till 2020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8" name="Picture 7" descr="A picture containing text, diagram, line, plot&#10;&#10;Description automatically generated">
            <a:extLst>
              <a:ext uri="{FF2B5EF4-FFF2-40B4-BE49-F238E27FC236}">
                <a16:creationId xmlns:a16="http://schemas.microsoft.com/office/drawing/2014/main" id="{923E0BD8-6F20-AFBC-9617-9475C040A44F}"/>
              </a:ext>
            </a:extLst>
          </p:cNvPr>
          <p:cNvPicPr>
            <a:picLocks noChangeAspect="1"/>
          </p:cNvPicPr>
          <p:nvPr/>
        </p:nvPicPr>
        <p:blipFill>
          <a:blip r:embed="rId3"/>
          <a:stretch>
            <a:fillRect/>
          </a:stretch>
        </p:blipFill>
        <p:spPr>
          <a:xfrm>
            <a:off x="5487317" y="1588524"/>
            <a:ext cx="5467631" cy="4292821"/>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143523" cy="1146175"/>
          </a:xfrm>
          <a:prstGeom prst="rect">
            <a:avLst/>
          </a:prstGeom>
        </p:spPr>
        <p:txBody>
          <a:bodyPr>
            <a:normAutofit/>
          </a:bodyPr>
          <a:lstStyle/>
          <a:p>
            <a:pPr>
              <a:lnSpc>
                <a:spcPct val="100000"/>
              </a:lnSpc>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descr="A screenshot of a computer&#10;&#10;Description automatically generated with medium confidence">
            <a:extLst>
              <a:ext uri="{FF2B5EF4-FFF2-40B4-BE49-F238E27FC236}">
                <a16:creationId xmlns:a16="http://schemas.microsoft.com/office/drawing/2014/main" id="{28FD8B8F-5E52-2D94-4184-843DE59CA623}"/>
              </a:ext>
            </a:extLst>
          </p:cNvPr>
          <p:cNvPicPr>
            <a:picLocks noChangeAspect="1"/>
          </p:cNvPicPr>
          <p:nvPr/>
        </p:nvPicPr>
        <p:blipFill>
          <a:blip r:embed="rId3"/>
          <a:stretch>
            <a:fillRect/>
          </a:stretch>
        </p:blipFill>
        <p:spPr>
          <a:xfrm>
            <a:off x="770011" y="2768796"/>
            <a:ext cx="4943050" cy="3125329"/>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84137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query below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descr="A screenshot of a computer&#10;&#10;Description automatically generated with medium confidence">
            <a:extLst>
              <a:ext uri="{FF2B5EF4-FFF2-40B4-BE49-F238E27FC236}">
                <a16:creationId xmlns:a16="http://schemas.microsoft.com/office/drawing/2014/main" id="{8D08A79F-BF7C-7481-91B7-8B76CACF569E}"/>
              </a:ext>
            </a:extLst>
          </p:cNvPr>
          <p:cNvPicPr>
            <a:picLocks noChangeAspect="1"/>
          </p:cNvPicPr>
          <p:nvPr/>
        </p:nvPicPr>
        <p:blipFill>
          <a:blip r:embed="rId3"/>
          <a:stretch>
            <a:fillRect/>
          </a:stretch>
        </p:blipFill>
        <p:spPr>
          <a:xfrm>
            <a:off x="2909801" y="2469765"/>
            <a:ext cx="6236020" cy="3753043"/>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953457" cy="419994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descr="A screenshot of a computer&#10;&#10;Description automatically generated with low confidence">
            <a:extLst>
              <a:ext uri="{FF2B5EF4-FFF2-40B4-BE49-F238E27FC236}">
                <a16:creationId xmlns:a16="http://schemas.microsoft.com/office/drawing/2014/main" id="{764547B1-7141-1510-A404-CAF30339BCBE}"/>
              </a:ext>
            </a:extLst>
          </p:cNvPr>
          <p:cNvPicPr>
            <a:picLocks noChangeAspect="1"/>
          </p:cNvPicPr>
          <p:nvPr/>
        </p:nvPicPr>
        <p:blipFill>
          <a:blip r:embed="rId3"/>
          <a:stretch>
            <a:fillRect/>
          </a:stretch>
        </p:blipFill>
        <p:spPr>
          <a:xfrm>
            <a:off x="2523362" y="2937933"/>
            <a:ext cx="8515203" cy="304517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59908"/>
          </a:xfrm>
          <a:prstGeom prst="rect">
            <a:avLst/>
          </a:prstGeom>
        </p:spPr>
        <p:txBody>
          <a:bodyPr>
            <a:normAutofit/>
          </a:bodyPr>
          <a:lstStyle/>
          <a:p>
            <a:pPr>
              <a:lnSpc>
                <a:spcPct val="100000"/>
              </a:lnSpc>
              <a:spcBef>
                <a:spcPts val="1400"/>
              </a:spcBef>
            </a:pPr>
            <a:r>
              <a:rPr lang="en-US" sz="2400" dirty="0">
                <a:latin typeface="Abadi" panose="020B0604020104020204" pitchFamily="34" charset="0"/>
              </a:rPr>
              <a:t>We calculated the average payload mass carried by booster version F9 v1.1 as 2928.4</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descr="A screenshot of a computer&#10;&#10;Description automatically generated with low confidence">
            <a:extLst>
              <a:ext uri="{FF2B5EF4-FFF2-40B4-BE49-F238E27FC236}">
                <a16:creationId xmlns:a16="http://schemas.microsoft.com/office/drawing/2014/main" id="{BC552A32-DB4E-96F9-C6B9-E0FA529ED23F}"/>
              </a:ext>
            </a:extLst>
          </p:cNvPr>
          <p:cNvPicPr>
            <a:picLocks noChangeAspect="1"/>
          </p:cNvPicPr>
          <p:nvPr/>
        </p:nvPicPr>
        <p:blipFill>
          <a:blip r:embed="rId3"/>
          <a:stretch>
            <a:fillRect/>
          </a:stretch>
        </p:blipFill>
        <p:spPr>
          <a:xfrm>
            <a:off x="2154872" y="2956433"/>
            <a:ext cx="7882256" cy="223207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612775"/>
          </a:xfrm>
          <a:prstGeom prst="rect">
            <a:avLst/>
          </a:prstGeom>
        </p:spPr>
        <p:txBody>
          <a:bodyPr lIns="91440" tIns="45720" rIns="91440" bIns="45720" anchor="t">
            <a:normAutofit/>
          </a:bodyPr>
          <a:lstStyle/>
          <a:p>
            <a:pPr>
              <a:lnSpc>
                <a:spcPct val="100000"/>
              </a:lnSpc>
              <a:spcBef>
                <a:spcPts val="1400"/>
              </a:spcBef>
            </a:pPr>
            <a:r>
              <a:rPr lang="en-US" sz="2200" dirty="0">
                <a:latin typeface="Abadi" panose="020B0604020104020204" pitchFamily="34" charset="0"/>
              </a:rPr>
              <a:t>On the 1st August 2018, the first successful ground landing occurred</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descr="A screenshot of a computer&#10;&#10;Description automatically generated with low confidence">
            <a:extLst>
              <a:ext uri="{FF2B5EF4-FFF2-40B4-BE49-F238E27FC236}">
                <a16:creationId xmlns:a16="http://schemas.microsoft.com/office/drawing/2014/main" id="{A2A50504-2F89-F15A-A4D5-228D495504BA}"/>
              </a:ext>
            </a:extLst>
          </p:cNvPr>
          <p:cNvPicPr>
            <a:picLocks noChangeAspect="1"/>
          </p:cNvPicPr>
          <p:nvPr/>
        </p:nvPicPr>
        <p:blipFill>
          <a:blip r:embed="rId3"/>
          <a:stretch>
            <a:fillRect/>
          </a:stretch>
        </p:blipFill>
        <p:spPr>
          <a:xfrm>
            <a:off x="1897543" y="2704010"/>
            <a:ext cx="8396913" cy="1715591"/>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527175"/>
          </a:xfrm>
          <a:prstGeom prst="rect">
            <a:avLst/>
          </a:prstGeom>
        </p:spPr>
        <p:txBody>
          <a:bodyPr lIns="91440" tIns="45720" rIns="91440" bIns="45720" anchor="t">
            <a:normAutofit lnSpcReduction="10000"/>
          </a:bodyPr>
          <a:lstStyle/>
          <a:p>
            <a:pPr>
              <a:lnSpc>
                <a:spcPct val="100000"/>
              </a:lnSpc>
              <a:spcBef>
                <a:spcPts val="1400"/>
              </a:spcBef>
            </a:pPr>
            <a:r>
              <a:rPr lang="en-US" sz="2400" dirty="0">
                <a:latin typeface="Abadi" panose="020B0604020104020204" pitchFamily="34" charset="0"/>
              </a:rPr>
              <a:t>We used the </a:t>
            </a:r>
            <a:r>
              <a:rPr lang="en-US" sz="2400" b="1" dirty="0">
                <a:latin typeface="Abadi" panose="020B0604020104020204" pitchFamily="34" charset="0"/>
              </a:rPr>
              <a:t>WHERE</a:t>
            </a:r>
            <a:r>
              <a:rPr lang="en-US" sz="2400" dirty="0">
                <a:latin typeface="Abadi" panose="020B0604020104020204" pitchFamily="34" charset="0"/>
              </a:rPr>
              <a:t> clause to filter for boosters which have successfully landed on drone ship and applied the </a:t>
            </a:r>
            <a:r>
              <a:rPr lang="en-US" sz="2400" b="1" dirty="0">
                <a:latin typeface="Abadi" panose="020B0604020104020204" pitchFamily="34" charset="0"/>
              </a:rPr>
              <a:t>AND</a:t>
            </a:r>
            <a:r>
              <a:rPr lang="en-US" sz="2400" dirty="0">
                <a:latin typeface="Abadi" panose="020B0604020104020204" pitchFamily="34" charset="0"/>
              </a:rPr>
              <a:t> condition to determine successful landing with payload mass greater than 4000 but less than 6000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descr="A screenshot of a computer&#10;&#10;Description automatically generated with medium confidence">
            <a:extLst>
              <a:ext uri="{FF2B5EF4-FFF2-40B4-BE49-F238E27FC236}">
                <a16:creationId xmlns:a16="http://schemas.microsoft.com/office/drawing/2014/main" id="{9354E2BF-141E-97FD-E959-267C5033727F}"/>
              </a:ext>
            </a:extLst>
          </p:cNvPr>
          <p:cNvPicPr>
            <a:picLocks noChangeAspect="1"/>
          </p:cNvPicPr>
          <p:nvPr/>
        </p:nvPicPr>
        <p:blipFill>
          <a:blip r:embed="rId3"/>
          <a:stretch>
            <a:fillRect/>
          </a:stretch>
        </p:blipFill>
        <p:spPr>
          <a:xfrm>
            <a:off x="2288803" y="3276600"/>
            <a:ext cx="7614393" cy="2554239"/>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61052"/>
            <a:ext cx="10083471" cy="517828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Data Collection API</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Data Collection with Web-Scrapping</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Exploratory Data Analysis (EDA) with SQL</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EDA with Visualization</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Interactive Visual Analytics (Folium Lab, </a:t>
            </a:r>
            <a:r>
              <a:rPr lang="en-US" sz="1500" dirty="0" err="1">
                <a:solidFill>
                  <a:schemeClr val="accent3">
                    <a:lumMod val="25000"/>
                  </a:schemeClr>
                </a:solidFill>
                <a:latin typeface="Abadi" panose="020B0604020104020204" pitchFamily="34" charset="0"/>
              </a:rPr>
              <a:t>Plotly</a:t>
            </a:r>
            <a:r>
              <a:rPr lang="en-US" sz="1500" dirty="0">
                <a:solidFill>
                  <a:schemeClr val="accent3">
                    <a:lumMod val="25000"/>
                  </a:schemeClr>
                </a:solidFill>
                <a:latin typeface="Abadi" panose="020B0604020104020204" pitchFamily="34" charset="0"/>
              </a:rPr>
              <a:t> Dash, Dashboard)</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Predictive Analysis (Machine Learning)</a:t>
            </a:r>
          </a:p>
          <a:p>
            <a:pPr>
              <a:lnSpc>
                <a:spcPct val="100000"/>
              </a:lnSpc>
              <a:spcBef>
                <a:spcPts val="1400"/>
              </a:spcBef>
            </a:pPr>
            <a:r>
              <a:rPr lang="en-US" sz="2000" dirty="0">
                <a:solidFill>
                  <a:schemeClr val="accent3">
                    <a:lumMod val="25000"/>
                  </a:schemeClr>
                </a:solidFill>
                <a:latin typeface="Abadi" panose="020B0604020104020204" pitchFamily="34" charset="0"/>
              </a:rPr>
              <a:t>Summary of all results</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EDA result</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Interactive Analytics screenshots</a:t>
            </a:r>
          </a:p>
          <a:p>
            <a:pPr lvl="1">
              <a:lnSpc>
                <a:spcPct val="100000"/>
              </a:lnSpc>
              <a:spcBef>
                <a:spcPts val="1400"/>
              </a:spcBef>
              <a:buFontTx/>
              <a:buChar char="-"/>
            </a:pPr>
            <a:r>
              <a:rPr lang="en-US" sz="1500" dirty="0">
                <a:solidFill>
                  <a:schemeClr val="accent3">
                    <a:lumMod val="25000"/>
                  </a:schemeClr>
                </a:solidFill>
                <a:latin typeface="Abadi" panose="020B0604020104020204" pitchFamily="34" charset="0"/>
              </a:rPr>
              <a:t>Predictive Analytics result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12093" cy="4351338"/>
          </a:xfrm>
          <a:prstGeom prst="rect">
            <a:avLst/>
          </a:prstGeom>
        </p:spPr>
        <p:txBody>
          <a:bodyPr>
            <a:normAutofit/>
          </a:bodyPr>
          <a:lstStyle/>
          <a:p>
            <a:pPr>
              <a:lnSpc>
                <a:spcPct val="100000"/>
              </a:lnSpc>
              <a:spcBef>
                <a:spcPts val="1400"/>
              </a:spcBef>
            </a:pPr>
            <a:r>
              <a:rPr lang="en-US" sz="2400" dirty="0">
                <a:latin typeface="Abadi" panose="020B0604020104020204" pitchFamily="34" charset="0"/>
              </a:rPr>
              <a:t>We used wildcard like “%” to filter for </a:t>
            </a:r>
            <a:r>
              <a:rPr lang="en-US" sz="2400" b="1" dirty="0">
                <a:latin typeface="Abadi" panose="020B0604020104020204" pitchFamily="34" charset="0"/>
              </a:rPr>
              <a:t>WHERE</a:t>
            </a:r>
            <a:r>
              <a:rPr lang="en-US" sz="2400" dirty="0">
                <a:latin typeface="Abadi" panose="020B0604020104020204" pitchFamily="34" charset="0"/>
              </a:rPr>
              <a:t> </a:t>
            </a:r>
            <a:r>
              <a:rPr lang="en-US" sz="2400" dirty="0" err="1">
                <a:latin typeface="Abadi" panose="020B0604020104020204" pitchFamily="34" charset="0"/>
              </a:rPr>
              <a:t>MissionOutcome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descr="A screen shot of a computer&#10;&#10;Description automatically generated with low confidence">
            <a:extLst>
              <a:ext uri="{FF2B5EF4-FFF2-40B4-BE49-F238E27FC236}">
                <a16:creationId xmlns:a16="http://schemas.microsoft.com/office/drawing/2014/main" id="{FEEE548C-9BED-0C87-8FF1-0BD417C108BD}"/>
              </a:ext>
            </a:extLst>
          </p:cNvPr>
          <p:cNvPicPr>
            <a:picLocks noChangeAspect="1"/>
          </p:cNvPicPr>
          <p:nvPr/>
        </p:nvPicPr>
        <p:blipFill>
          <a:blip r:embed="rId3"/>
          <a:stretch>
            <a:fillRect/>
          </a:stretch>
        </p:blipFill>
        <p:spPr>
          <a:xfrm>
            <a:off x="1158686" y="2774916"/>
            <a:ext cx="9874627" cy="188175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662653" cy="4199948"/>
          </a:xfrm>
          <a:prstGeom prst="rect">
            <a:avLst/>
          </a:prstGeom>
        </p:spPr>
        <p:txBody>
          <a:bodyPr>
            <a:normAutofit/>
          </a:bodyPr>
          <a:lstStyle/>
          <a:p>
            <a:pPr>
              <a:lnSpc>
                <a:spcPct val="100000"/>
              </a:lnSpc>
              <a:spcBef>
                <a:spcPts val="1400"/>
              </a:spcBef>
            </a:pPr>
            <a:r>
              <a:rPr lang="en-US" sz="2400" dirty="0">
                <a:latin typeface="Abadi" panose="020B0604020104020204" pitchFamily="34" charset="0"/>
              </a:rPr>
              <a:t>We determined the booster that have carried the maximum payload using a subquery in the </a:t>
            </a:r>
            <a:r>
              <a:rPr lang="en-US" sz="2400" b="1" dirty="0">
                <a:latin typeface="Abadi" panose="020B0604020104020204" pitchFamily="34" charset="0"/>
              </a:rPr>
              <a:t>WHERE</a:t>
            </a:r>
            <a:r>
              <a:rPr lang="en-US" sz="2400" dirty="0">
                <a:latin typeface="Abadi" panose="020B0604020104020204" pitchFamily="34" charset="0"/>
              </a:rPr>
              <a:t> clause and the </a:t>
            </a:r>
            <a:r>
              <a:rPr lang="en-US" sz="2400" b="1" dirty="0">
                <a:latin typeface="Abadi" panose="020B0604020104020204" pitchFamily="34" charset="0"/>
              </a:rPr>
              <a:t>MAX() </a:t>
            </a:r>
            <a:r>
              <a:rPr lang="en-US" sz="2400" dirty="0">
                <a:latin typeface="Abadi" panose="020B0604020104020204" pitchFamily="34" charset="0"/>
              </a:rPr>
              <a:t>function</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descr="A screenshot of a computer&#10;&#10;Description automatically generated">
            <a:extLst>
              <a:ext uri="{FF2B5EF4-FFF2-40B4-BE49-F238E27FC236}">
                <a16:creationId xmlns:a16="http://schemas.microsoft.com/office/drawing/2014/main" id="{CAA3AA03-7547-A379-FC03-107D8DB8DFEC}"/>
              </a:ext>
            </a:extLst>
          </p:cNvPr>
          <p:cNvPicPr>
            <a:picLocks noChangeAspect="1"/>
          </p:cNvPicPr>
          <p:nvPr/>
        </p:nvPicPr>
        <p:blipFill>
          <a:blip r:embed="rId3"/>
          <a:stretch>
            <a:fillRect/>
          </a:stretch>
        </p:blipFill>
        <p:spPr>
          <a:xfrm>
            <a:off x="4953818" y="1624026"/>
            <a:ext cx="6226537" cy="419994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code below to </a:t>
            </a:r>
            <a:r>
              <a:rPr lang="en-US" sz="2200" dirty="0">
                <a:latin typeface="Abadi" panose="020B0604020104020204" pitchFamily="34" charset="0"/>
              </a:rPr>
              <a:t>list the records which will display the month names, failure </a:t>
            </a:r>
            <a:r>
              <a:rPr lang="en-US" sz="2200" dirty="0" err="1">
                <a:latin typeface="Abadi" panose="020B0604020104020204" pitchFamily="34" charset="0"/>
              </a:rPr>
              <a:t>landing_outcomes</a:t>
            </a:r>
            <a:r>
              <a:rPr lang="en-US" sz="2200" dirty="0">
                <a:latin typeface="Abadi" panose="020B0604020104020204" pitchFamily="34" charset="0"/>
              </a:rPr>
              <a:t> in drone ship ,booster versions, </a:t>
            </a:r>
            <a:r>
              <a:rPr lang="en-US" sz="2200" dirty="0" err="1">
                <a:latin typeface="Abadi" panose="020B0604020104020204" pitchFamily="34" charset="0"/>
              </a:rPr>
              <a:t>launch_site</a:t>
            </a:r>
            <a:r>
              <a:rPr lang="en-US" sz="2200" dirty="0">
                <a:latin typeface="Abadi" panose="020B0604020104020204" pitchFamily="34" charset="0"/>
              </a:rPr>
              <a:t> for the months in year 2015</a:t>
            </a:r>
          </a:p>
          <a:p>
            <a:pPr>
              <a:lnSpc>
                <a:spcPct val="100000"/>
              </a:lnSpc>
              <a:spcBef>
                <a:spcPts val="1400"/>
              </a:spcBef>
            </a:pP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descr="A screenshot of a computer&#10;&#10;Description automatically generated with medium confidence">
            <a:extLst>
              <a:ext uri="{FF2B5EF4-FFF2-40B4-BE49-F238E27FC236}">
                <a16:creationId xmlns:a16="http://schemas.microsoft.com/office/drawing/2014/main" id="{5ECB6A0E-2253-5C79-D8AF-50B53C8B00B5}"/>
              </a:ext>
            </a:extLst>
          </p:cNvPr>
          <p:cNvPicPr>
            <a:picLocks noChangeAspect="1"/>
          </p:cNvPicPr>
          <p:nvPr/>
        </p:nvPicPr>
        <p:blipFill>
          <a:blip r:embed="rId3"/>
          <a:stretch>
            <a:fillRect/>
          </a:stretch>
        </p:blipFill>
        <p:spPr>
          <a:xfrm>
            <a:off x="2201040" y="3022600"/>
            <a:ext cx="7659177" cy="2495609"/>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descr="A screenshot of a computer&#10;&#10;Description automatically generated with low confidence">
            <a:extLst>
              <a:ext uri="{FF2B5EF4-FFF2-40B4-BE49-F238E27FC236}">
                <a16:creationId xmlns:a16="http://schemas.microsoft.com/office/drawing/2014/main" id="{37447613-D282-B122-8280-3AFF154EFD36}"/>
              </a:ext>
            </a:extLst>
          </p:cNvPr>
          <p:cNvPicPr>
            <a:picLocks noChangeAspect="1"/>
          </p:cNvPicPr>
          <p:nvPr/>
        </p:nvPicPr>
        <p:blipFill>
          <a:blip r:embed="rId3"/>
          <a:stretch>
            <a:fillRect/>
          </a:stretch>
        </p:blipFill>
        <p:spPr>
          <a:xfrm>
            <a:off x="4086190" y="1825625"/>
            <a:ext cx="3076609" cy="3812642"/>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654127"/>
            <a:ext cx="10041922" cy="65727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All the SpaceX lunch sites are in the USA coasts of California and Florida</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Global Map Markers</a:t>
            </a:r>
          </a:p>
        </p:txBody>
      </p:sp>
      <p:pic>
        <p:nvPicPr>
          <p:cNvPr id="6" name="Picture 5" descr="A map of the world&#10;&#10;Description automatically generated">
            <a:extLst>
              <a:ext uri="{FF2B5EF4-FFF2-40B4-BE49-F238E27FC236}">
                <a16:creationId xmlns:a16="http://schemas.microsoft.com/office/drawing/2014/main" id="{CDCFC955-CA4F-BDF3-1BBF-9ADFBB819D45}"/>
              </a:ext>
            </a:extLst>
          </p:cNvPr>
          <p:cNvPicPr>
            <a:picLocks noChangeAspect="1"/>
          </p:cNvPicPr>
          <p:nvPr/>
        </p:nvPicPr>
        <p:blipFill>
          <a:blip r:embed="rId3"/>
          <a:stretch>
            <a:fillRect/>
          </a:stretch>
        </p:blipFill>
        <p:spPr>
          <a:xfrm>
            <a:off x="2624667" y="2222355"/>
            <a:ext cx="6942666" cy="3502932"/>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pic>
        <p:nvPicPr>
          <p:cNvPr id="2" name="Content Placeholder 3">
            <a:extLst>
              <a:ext uri="{FF2B5EF4-FFF2-40B4-BE49-F238E27FC236}">
                <a16:creationId xmlns:a16="http://schemas.microsoft.com/office/drawing/2014/main" id="{7E175293-5A85-60A0-16A1-5FB7A7358449}"/>
              </a:ext>
            </a:extLst>
          </p:cNvPr>
          <p:cNvPicPr>
            <a:picLocks noChangeAspect="1"/>
          </p:cNvPicPr>
          <p:nvPr/>
        </p:nvPicPr>
        <p:blipFill>
          <a:blip r:embed="rId3"/>
          <a:stretch>
            <a:fillRect/>
          </a:stretch>
        </p:blipFill>
        <p:spPr>
          <a:xfrm>
            <a:off x="770011" y="1403178"/>
            <a:ext cx="10352669" cy="462239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2" name="Content Placeholder 3">
            <a:extLst>
              <a:ext uri="{FF2B5EF4-FFF2-40B4-BE49-F238E27FC236}">
                <a16:creationId xmlns:a16="http://schemas.microsoft.com/office/drawing/2014/main" id="{C1AB7A9F-774B-95DE-556E-2D12B291507B}"/>
              </a:ext>
            </a:extLst>
          </p:cNvPr>
          <p:cNvPicPr>
            <a:picLocks noChangeAspect="1"/>
          </p:cNvPicPr>
          <p:nvPr/>
        </p:nvPicPr>
        <p:blipFill>
          <a:blip r:embed="rId3"/>
          <a:stretch>
            <a:fillRect/>
          </a:stretch>
        </p:blipFill>
        <p:spPr>
          <a:xfrm>
            <a:off x="770010" y="1362318"/>
            <a:ext cx="10092431" cy="506489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54904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LC-39A has the most successful launches</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838200" y="64395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it-IT" dirty="0">
                <a:solidFill>
                  <a:srgbClr val="0B49CB"/>
                </a:solidFill>
                <a:latin typeface="Abadi"/>
              </a:rPr>
              <a:t>L</a:t>
            </a:r>
            <a:r>
              <a:rPr lang="en-US" dirty="0" err="1">
                <a:solidFill>
                  <a:srgbClr val="0B49CB"/>
                </a:solidFill>
                <a:latin typeface="Abadi"/>
              </a:rPr>
              <a:t>aunch</a:t>
            </a:r>
            <a:r>
              <a:rPr lang="en-US" dirty="0">
                <a:solidFill>
                  <a:srgbClr val="0B49CB"/>
                </a:solidFill>
                <a:latin typeface="Abadi"/>
              </a:rPr>
              <a:t> Records</a:t>
            </a:r>
          </a:p>
        </p:txBody>
      </p:sp>
      <p:pic>
        <p:nvPicPr>
          <p:cNvPr id="6" name="Picture 5" descr="A picture containing screenshot, diagram, text, graphics&#10;&#10;Description automatically generated">
            <a:extLst>
              <a:ext uri="{FF2B5EF4-FFF2-40B4-BE49-F238E27FC236}">
                <a16:creationId xmlns:a16="http://schemas.microsoft.com/office/drawing/2014/main" id="{5F52A2C9-1D05-EB00-AAF7-96EB164E00DD}"/>
              </a:ext>
            </a:extLst>
          </p:cNvPr>
          <p:cNvPicPr>
            <a:picLocks noChangeAspect="1"/>
          </p:cNvPicPr>
          <p:nvPr/>
        </p:nvPicPr>
        <p:blipFill>
          <a:blip r:embed="rId3"/>
          <a:stretch>
            <a:fillRect/>
          </a:stretch>
        </p:blipFill>
        <p:spPr>
          <a:xfrm>
            <a:off x="790302" y="2298380"/>
            <a:ext cx="10611395" cy="3664138"/>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391478"/>
            <a:ext cx="10193007" cy="50357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spcBef>
                <a:spcPts val="1400"/>
              </a:spcBef>
              <a:buNone/>
            </a:pPr>
            <a:r>
              <a:rPr lang="en-US" sz="1800" dirty="0">
                <a:solidFill>
                  <a:schemeClr val="tx1"/>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a:t>
            </a:r>
          </a:p>
          <a:p>
            <a:pPr marL="457200" lvl="1" indent="0">
              <a:spcBef>
                <a:spcPts val="1400"/>
              </a:spcBef>
              <a:buNone/>
            </a:pPr>
            <a:r>
              <a:rPr lang="en-US" sz="1800" dirty="0">
                <a:solidFill>
                  <a:schemeClr val="tx1"/>
                </a:solidFill>
                <a:latin typeface="Abadi" panose="020B0604020104020204" pitchFamily="34" charset="0"/>
              </a:rPr>
              <a:t>The goal of the project is to create a machine learning model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 to</a:t>
            </a:r>
          </a:p>
          <a:p>
            <a:pPr lvl="1">
              <a:spcBef>
                <a:spcPts val="1400"/>
              </a:spcBef>
              <a:buFontTx/>
              <a:buChar char="-"/>
            </a:pPr>
            <a:r>
              <a:rPr lang="en-US" sz="1800" dirty="0">
                <a:solidFill>
                  <a:schemeClr val="accent3">
                    <a:lumMod val="25000"/>
                  </a:schemeClr>
                </a:solidFill>
                <a:latin typeface="Abadi" panose="020B0604020104020204" pitchFamily="34" charset="0"/>
              </a:rPr>
              <a:t>Factors which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which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Operating conditions needed to ensure a successful landing program.</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54904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LC-39A achieved a 76.9% success rate while getting a 23.1% failure rate</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it-IT" dirty="0">
                <a:solidFill>
                  <a:srgbClr val="0B49CB"/>
                </a:solidFill>
                <a:latin typeface="Abadi"/>
              </a:rPr>
              <a:t>H</a:t>
            </a:r>
            <a:r>
              <a:rPr lang="en-US" dirty="0" err="1">
                <a:solidFill>
                  <a:srgbClr val="0B49CB"/>
                </a:solidFill>
                <a:latin typeface="Abadi"/>
              </a:rPr>
              <a:t>ighest</a:t>
            </a:r>
            <a:r>
              <a:rPr lang="en-US" dirty="0">
                <a:solidFill>
                  <a:srgbClr val="0B49CB"/>
                </a:solidFill>
                <a:latin typeface="Abadi"/>
              </a:rPr>
              <a:t> Launch Success Ratio</a:t>
            </a:r>
          </a:p>
        </p:txBody>
      </p:sp>
      <p:pic>
        <p:nvPicPr>
          <p:cNvPr id="4" name="Picture 3" descr="A blue circle with white text&#10;&#10;Description automatically generated with medium confidence">
            <a:extLst>
              <a:ext uri="{FF2B5EF4-FFF2-40B4-BE49-F238E27FC236}">
                <a16:creationId xmlns:a16="http://schemas.microsoft.com/office/drawing/2014/main" id="{E58AD215-4017-49D7-09F2-FB9D9A8433D4}"/>
              </a:ext>
            </a:extLst>
          </p:cNvPr>
          <p:cNvPicPr>
            <a:picLocks noChangeAspect="1"/>
          </p:cNvPicPr>
          <p:nvPr/>
        </p:nvPicPr>
        <p:blipFill>
          <a:blip r:embed="rId3"/>
          <a:stretch>
            <a:fillRect/>
          </a:stretch>
        </p:blipFill>
        <p:spPr>
          <a:xfrm>
            <a:off x="2006354" y="2332341"/>
            <a:ext cx="8006928" cy="3693232"/>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709811" y="2062085"/>
            <a:ext cx="2896056" cy="389401"/>
          </a:xfrm>
          <a:prstGeom prst="rect">
            <a:avLst/>
          </a:prstGeom>
        </p:spPr>
        <p:txBody>
          <a:bodyPr lIns="91440" tIns="45720" rIns="91440" bIns="45720" anchor="t">
            <a:normAutofit fontScale="92500"/>
          </a:bodyPr>
          <a:lstStyle/>
          <a:p>
            <a:pPr marL="0" indent="0">
              <a:lnSpc>
                <a:spcPct val="100000"/>
              </a:lnSpc>
              <a:spcBef>
                <a:spcPts val="1400"/>
              </a:spcBef>
              <a:buNone/>
            </a:pPr>
            <a:r>
              <a:rPr lang="en-US" sz="1700" dirty="0">
                <a:solidFill>
                  <a:schemeClr val="accent3">
                    <a:lumMod val="25000"/>
                  </a:schemeClr>
                </a:solidFill>
                <a:latin typeface="Abadi" panose="020B0604020104020204" pitchFamily="34" charset="0"/>
              </a:rPr>
              <a:t>Payloads from 0kg – 4000kg</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it-IT" dirty="0">
                <a:solidFill>
                  <a:srgbClr val="0B49CB"/>
                </a:solidFill>
                <a:latin typeface="Abadi"/>
              </a:rPr>
              <a:t>Scatter plot of Payload Vs Launch Outcome</a:t>
            </a:r>
            <a:endParaRPr lang="en-US" dirty="0">
              <a:solidFill>
                <a:srgbClr val="0B49CB"/>
              </a:solidFill>
              <a:latin typeface="Abadi"/>
            </a:endParaRPr>
          </a:p>
        </p:txBody>
      </p:sp>
      <p:pic>
        <p:nvPicPr>
          <p:cNvPr id="4" name="Picture 3" descr="A picture containing text, screenshot, plot, line&#10;&#10;Description automatically generated">
            <a:extLst>
              <a:ext uri="{FF2B5EF4-FFF2-40B4-BE49-F238E27FC236}">
                <a16:creationId xmlns:a16="http://schemas.microsoft.com/office/drawing/2014/main" id="{3E99CF2A-AD90-08E5-DF6F-2F4274917C48}"/>
              </a:ext>
            </a:extLst>
          </p:cNvPr>
          <p:cNvPicPr>
            <a:picLocks noChangeAspect="1"/>
          </p:cNvPicPr>
          <p:nvPr/>
        </p:nvPicPr>
        <p:blipFill>
          <a:blip r:embed="rId3"/>
          <a:stretch>
            <a:fillRect/>
          </a:stretch>
        </p:blipFill>
        <p:spPr>
          <a:xfrm>
            <a:off x="734028" y="2528365"/>
            <a:ext cx="5256485" cy="2763301"/>
          </a:xfrm>
          <a:prstGeom prst="rect">
            <a:avLst/>
          </a:prstGeom>
        </p:spPr>
      </p:pic>
      <p:sp>
        <p:nvSpPr>
          <p:cNvPr id="6" name="Content Placeholder 4">
            <a:extLst>
              <a:ext uri="{FF2B5EF4-FFF2-40B4-BE49-F238E27FC236}">
                <a16:creationId xmlns:a16="http://schemas.microsoft.com/office/drawing/2014/main" id="{8D372213-0832-1194-9358-0788A87CD250}"/>
              </a:ext>
            </a:extLst>
          </p:cNvPr>
          <p:cNvSpPr txBox="1">
            <a:spLocks/>
          </p:cNvSpPr>
          <p:nvPr/>
        </p:nvSpPr>
        <p:spPr>
          <a:xfrm>
            <a:off x="922411" y="1436158"/>
            <a:ext cx="10363200" cy="549049"/>
          </a:xfrm>
          <a:prstGeom prst="rect">
            <a:avLst/>
          </a:prstGeom>
        </p:spPr>
        <p:txBody>
          <a:bodyPr lIns="91440" tIns="45720" rIns="91440" bIns="45720" anchor="t">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Success rates for low weighted payloads is higher than those for heavy weighted payloads</a:t>
            </a:r>
          </a:p>
        </p:txBody>
      </p:sp>
      <p:pic>
        <p:nvPicPr>
          <p:cNvPr id="8" name="Picture 7" descr="A picture containing text, screenshot, software, plot&#10;&#10;Description automatically generated">
            <a:extLst>
              <a:ext uri="{FF2B5EF4-FFF2-40B4-BE49-F238E27FC236}">
                <a16:creationId xmlns:a16="http://schemas.microsoft.com/office/drawing/2014/main" id="{0A52777F-3E76-E27C-642F-7B1B561B0ACD}"/>
              </a:ext>
            </a:extLst>
          </p:cNvPr>
          <p:cNvPicPr>
            <a:picLocks noChangeAspect="1"/>
          </p:cNvPicPr>
          <p:nvPr/>
        </p:nvPicPr>
        <p:blipFill>
          <a:blip r:embed="rId4"/>
          <a:stretch>
            <a:fillRect/>
          </a:stretch>
        </p:blipFill>
        <p:spPr>
          <a:xfrm>
            <a:off x="6111162" y="2528365"/>
            <a:ext cx="5256485" cy="2763300"/>
          </a:xfrm>
          <a:prstGeom prst="rect">
            <a:avLst/>
          </a:prstGeom>
        </p:spPr>
      </p:pic>
      <p:sp>
        <p:nvSpPr>
          <p:cNvPr id="9" name="Content Placeholder 4">
            <a:extLst>
              <a:ext uri="{FF2B5EF4-FFF2-40B4-BE49-F238E27FC236}">
                <a16:creationId xmlns:a16="http://schemas.microsoft.com/office/drawing/2014/main" id="{C337D3FD-EA4A-87A2-1773-E0951894FD4A}"/>
              </a:ext>
            </a:extLst>
          </p:cNvPr>
          <p:cNvSpPr txBox="1">
            <a:spLocks/>
          </p:cNvSpPr>
          <p:nvPr/>
        </p:nvSpPr>
        <p:spPr>
          <a:xfrm>
            <a:off x="6942667" y="2121341"/>
            <a:ext cx="3220133" cy="328605"/>
          </a:xfrm>
          <a:prstGeom prst="rect">
            <a:avLst/>
          </a:prstGeom>
        </p:spPr>
        <p:txBody>
          <a:bodyPr lIns="91440" tIns="45720" rIns="91440" bIns="45720" anchor="t">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700" dirty="0">
                <a:solidFill>
                  <a:schemeClr val="accent3">
                    <a:lumMod val="25000"/>
                  </a:schemeClr>
                </a:solidFill>
                <a:latin typeface="Abadi" panose="020B0604020104020204" pitchFamily="34" charset="0"/>
              </a:rPr>
              <a:t>Payloads from 4000kg – 10000kg</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We found that the models have the same accuracies</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descr="A screenshot of a graph&#10;&#10;Description automatically generated with low confidence">
            <a:extLst>
              <a:ext uri="{FF2B5EF4-FFF2-40B4-BE49-F238E27FC236}">
                <a16:creationId xmlns:a16="http://schemas.microsoft.com/office/drawing/2014/main" id="{BB93DA33-4ECF-85A8-E821-65C34969778C}"/>
              </a:ext>
            </a:extLst>
          </p:cNvPr>
          <p:cNvPicPr>
            <a:picLocks noChangeAspect="1"/>
          </p:cNvPicPr>
          <p:nvPr/>
        </p:nvPicPr>
        <p:blipFill>
          <a:blip r:embed="rId3"/>
          <a:stretch>
            <a:fillRect/>
          </a:stretch>
        </p:blipFill>
        <p:spPr>
          <a:xfrm>
            <a:off x="6572189" y="2082114"/>
            <a:ext cx="3721694" cy="2474423"/>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4326922"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picture containing text, screenshot, diagram, design&#10;&#10;Description automatically generated">
            <a:extLst>
              <a:ext uri="{FF2B5EF4-FFF2-40B4-BE49-F238E27FC236}">
                <a16:creationId xmlns:a16="http://schemas.microsoft.com/office/drawing/2014/main" id="{A1C6DCAB-66B6-9DED-931C-A595DA1D0F23}"/>
              </a:ext>
            </a:extLst>
          </p:cNvPr>
          <p:cNvPicPr>
            <a:picLocks noChangeAspect="1"/>
          </p:cNvPicPr>
          <p:nvPr/>
        </p:nvPicPr>
        <p:blipFill>
          <a:blip r:embed="rId3"/>
          <a:stretch>
            <a:fillRect/>
          </a:stretch>
        </p:blipFill>
        <p:spPr>
          <a:xfrm>
            <a:off x="5656658" y="1550766"/>
            <a:ext cx="5213618" cy="4318222"/>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287456" cy="4444296"/>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Any machine learning algorithm will work for this task</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31234"/>
            <a:ext cx="10371754" cy="4888115"/>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Methodology for Data Collection</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the “get” request on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Then, we decoded the response content as a Json using the “.</a:t>
            </a:r>
            <a:r>
              <a:rPr lang="en-US" sz="1900" dirty="0" err="1">
                <a:solidFill>
                  <a:schemeClr val="accent3">
                    <a:lumMod val="25000"/>
                  </a:schemeClr>
                </a:solidFill>
                <a:latin typeface="Abadi" panose="020B0604020104020204" pitchFamily="34" charset="0"/>
              </a:rPr>
              <a:t>json</a:t>
            </a:r>
            <a:r>
              <a:rPr lang="en-US" sz="1900" dirty="0">
                <a:solidFill>
                  <a:schemeClr val="accent3">
                    <a:lumMod val="25000"/>
                  </a:schemeClr>
                </a:solidFill>
                <a:latin typeface="Abadi" panose="020B0604020104020204" pitchFamily="34" charset="0"/>
              </a:rPr>
              <a:t>()” function and turned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filled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web-scraping from Wikipedia for Falcon 9 launch records with </a:t>
            </a:r>
            <a:r>
              <a:rPr lang="en-US" sz="1900" dirty="0" err="1">
                <a:solidFill>
                  <a:schemeClr val="accent3">
                    <a:lumMod val="25000"/>
                  </a:schemeClr>
                </a:solidFill>
                <a:latin typeface="Abadi" panose="020B0604020104020204" pitchFamily="34" charset="0"/>
              </a:rPr>
              <a:t>BeautifulSoup</a:t>
            </a:r>
            <a:r>
              <a:rPr lang="en-US" sz="1900" dirty="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a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on the SpaceX API to collect data, we then cleaned the requested data and did some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https://github.com/StevinFansub/FirstRep/blob/main/Data%20Collection%20API.ipynb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descr="A screenshot of a web page&#10;&#10;Description automatically generated with low confidence">
            <a:extLst>
              <a:ext uri="{FF2B5EF4-FFF2-40B4-BE49-F238E27FC236}">
                <a16:creationId xmlns:a16="http://schemas.microsoft.com/office/drawing/2014/main" id="{597FD02B-9D57-FFC4-0166-6FBCCA14C299}"/>
              </a:ext>
            </a:extLst>
          </p:cNvPr>
          <p:cNvPicPr>
            <a:picLocks noChangeAspect="1"/>
          </p:cNvPicPr>
          <p:nvPr/>
        </p:nvPicPr>
        <p:blipFill>
          <a:blip r:embed="rId4"/>
          <a:stretch>
            <a:fillRect/>
          </a:stretch>
        </p:blipFill>
        <p:spPr>
          <a:xfrm>
            <a:off x="5910262" y="1792288"/>
            <a:ext cx="5547710" cy="42338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206875"/>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web-scrapping Falcon 9 launch records using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https://github.com/StevinFansub/FirstRep/blob/main/Web%20Scrapping.ipynb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pic>
        <p:nvPicPr>
          <p:cNvPr id="7" name="Picture 6" descr="A screenshot of a computer&#10;&#10;Description automatically generated with medium confidence">
            <a:extLst>
              <a:ext uri="{FF2B5EF4-FFF2-40B4-BE49-F238E27FC236}">
                <a16:creationId xmlns:a16="http://schemas.microsoft.com/office/drawing/2014/main" id="{E9137577-1D02-2C35-E6F1-A99B5FB95B14}"/>
              </a:ext>
            </a:extLst>
          </p:cNvPr>
          <p:cNvPicPr>
            <a:picLocks noChangeAspect="1"/>
          </p:cNvPicPr>
          <p:nvPr/>
        </p:nvPicPr>
        <p:blipFill>
          <a:blip r:embed="rId4"/>
          <a:stretch>
            <a:fillRect/>
          </a:stretch>
        </p:blipFill>
        <p:spPr>
          <a:xfrm>
            <a:off x="5910261" y="1792288"/>
            <a:ext cx="5527749" cy="4233286"/>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1998</TotalTime>
  <Words>1717</Words>
  <Application>Microsoft Office PowerPoint</Application>
  <PresentationFormat>Widescreen</PresentationFormat>
  <Paragraphs>214</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Stevin Hans Fansi Wesiheba</cp:lastModifiedBy>
  <cp:revision>202</cp:revision>
  <dcterms:created xsi:type="dcterms:W3CDTF">2021-04-29T18:58:34Z</dcterms:created>
  <dcterms:modified xsi:type="dcterms:W3CDTF">2023-07-03T10:05:16Z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